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0069"/>
    <a:srgbClr val="747475"/>
    <a:srgbClr val="2B8EB0"/>
    <a:srgbClr val="69CB40"/>
    <a:srgbClr val="297E9B"/>
    <a:srgbClr val="FE9B06"/>
    <a:srgbClr val="616061"/>
    <a:srgbClr val="992AAE"/>
    <a:srgbClr val="340041"/>
    <a:srgbClr val="D446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850F32-4FC9-8142-9652-D67BF9A63B56}" type="datetimeFigureOut">
              <a:rPr lang="en-US" smtClean="0"/>
              <a:t>1/30/21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B4DD3-D98B-0644-90B2-3438828C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401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2161D-C082-8743-9B33-F7568754AF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B80ECD-EB21-CF47-95F2-41CF5E6070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F16FC-D89E-0742-BFFF-5C2C6B98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43754-A8F4-C841-A60E-DE5B6BE12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8D46D-7E78-BA48-B739-BCC36FF10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80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695C9-134A-6349-AE00-32373379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E70ED0-DEC2-BA42-924C-FE6083AD13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57889-C42A-8E44-913F-6DE3706AE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EA3A-642A-8F4B-ABFD-B20F1A84A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5206-A769-FB46-B741-D3E3F1BD9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71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5954AC-487F-0A45-895A-3FCCDB5447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3E0C29-2143-494D-87F0-9A2071563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8895D-D971-B34A-8D5A-62E9E0978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5079F-758E-2D48-8F32-9131CCF9A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DE5EE-1263-A341-A1F8-B119A83FA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700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9D0CD-1EC4-5948-8BA7-1A13308E0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4A636-2E28-3C47-BA7C-8A6DD0FF9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EBA2E-5D2F-DB4E-B87A-82339553A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F1818-B292-744D-8C96-782DE147C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58B66-AE04-1F43-9797-305A740C7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67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6B1F-DA29-D04F-847B-22B24346F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0A78C-A50C-2545-9E12-3318AF17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8FD8D-3D1A-BD49-A615-7F056F31F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CEB97-AD4A-524C-96BF-D3C13D579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5D522-4EFF-6E4E-97EA-68AEB20B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228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96898-C852-F84C-A8A0-3F91F0F2F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BB652-D0B1-254E-8EA6-970DAE31B4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1F906-15DD-B74B-A0B5-890F01250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B1B79-E254-E448-BD8D-8E0871BEE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53A20-1C2A-9F4A-9AE7-6948ED29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7C837-C168-C54A-A473-B166AF795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40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6A762-7AB0-2240-83F6-2623492E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B4143-B506-544E-B822-4089D2A98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7ACD6-1893-C148-96EB-E6844283F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00B9A7-C1CA-574B-816F-EE0AF2F6A3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620C4-8292-774F-98A0-F4B8BA3A9F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8EFF75-1E0B-2C49-B3F8-4AC163ECA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C2A23E-5142-374B-8D34-D540B937C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A45B35-EAD9-4141-B7D2-85285BBDE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6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B7EFE-9934-B246-ABC1-4FEDA264F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3820F-2281-BB44-8089-C6DED5A7E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3FBC93-B465-F748-9458-A1047775A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92DACD-4BE5-B04A-B42F-DDC8109FB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84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DC1C0C-AD25-6447-8E87-1D6CB1B75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6CDCB9-4265-B14B-B630-C15845C5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D3692-D0D9-084A-B168-579256655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37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7934D-AE35-6B4E-A42A-03830A6CC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956ED-84A5-F04B-8808-CB2AA5672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F1A6F-1DB7-4046-AFE8-F3B033FA6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EB789-D052-3844-A239-98A9DACEC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0AFAA-6E05-CC44-9309-60BCDB72E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6A6F48-B3E5-8C43-B762-3020D629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679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4FC8F-9DAA-8B4A-A0DD-556FF26B3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7A7398-D163-8C4D-B46B-B260AB9D88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8DE33C-6C41-6D49-9C76-123B73738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020B87-5E4B-A645-8159-5BED4D2A1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9045-B1CB-E641-86BD-503198892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832BD-B3F5-264D-A66D-D0B159C76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944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57BAE3-EFD6-8743-8291-EC2A27F22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DA5B5B-12B7-2547-BD26-81C6E8069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731A7-95D6-A54E-8964-3557EA89BE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5C145-1883-2646-9223-761EA7D71511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92FB3-33CD-2F44-BC90-619EAFC2C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2FF7F-411B-FF4E-8059-89E4F2CAB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264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1531388-1E04-3447-8DE8-8A17B81B365C}"/>
              </a:ext>
            </a:extLst>
          </p:cNvPr>
          <p:cNvGrpSpPr/>
          <p:nvPr/>
        </p:nvGrpSpPr>
        <p:grpSpPr>
          <a:xfrm>
            <a:off x="0" y="-1"/>
            <a:ext cx="12151846" cy="6791060"/>
            <a:chOff x="0" y="-1"/>
            <a:chExt cx="12151846" cy="6791060"/>
          </a:xfrm>
        </p:grpSpPr>
        <p:pic>
          <p:nvPicPr>
            <p:cNvPr id="150" name="Picture 149">
              <a:extLst>
                <a:ext uri="{FF2B5EF4-FFF2-40B4-BE49-F238E27FC236}">
                  <a16:creationId xmlns:a16="http://schemas.microsoft.com/office/drawing/2014/main" id="{CDCF82FC-36A9-BB4E-BB6A-8FE3A85FA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84076" y="-1"/>
              <a:ext cx="5167770" cy="6421200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366486CB-A364-A14D-BAE9-02BDDBB5E4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195" t="7484" r="4511" b="9618"/>
            <a:stretch/>
          </p:blipFill>
          <p:spPr>
            <a:xfrm>
              <a:off x="0" y="1426885"/>
              <a:ext cx="6972817" cy="3573401"/>
            </a:xfrm>
            <a:prstGeom prst="rect">
              <a:avLst/>
            </a:prstGeom>
          </p:spPr>
        </p:pic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13F247FA-0B7C-EF47-A1EB-4D06B52C9D43}"/>
                </a:ext>
              </a:extLst>
            </p:cNvPr>
            <p:cNvSpPr txBox="1"/>
            <p:nvPr/>
          </p:nvSpPr>
          <p:spPr>
            <a:xfrm>
              <a:off x="3682584" y="564204"/>
              <a:ext cx="2011680" cy="799274"/>
            </a:xfrm>
            <a:prstGeom prst="rect">
              <a:avLst/>
            </a:prstGeom>
            <a:noFill/>
            <a:ln w="19050">
              <a:solidFill>
                <a:srgbClr val="009051"/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Classical Antiquity Trade and War: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Antonine Plague, 2</a:t>
              </a:r>
              <a:r>
                <a:rPr lang="en-US" sz="10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nd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Century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Plague of Cyprian, 3</a:t>
              </a:r>
              <a:r>
                <a:rPr lang="en-US" sz="10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Century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Justinian Plague, 6</a:t>
              </a:r>
              <a:r>
                <a:rPr lang="en-US" sz="10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Century</a:t>
              </a:r>
            </a:p>
          </p:txBody>
        </p:sp>
        <p:sp>
          <p:nvSpPr>
            <p:cNvPr id="300" name="TextBox 299">
              <a:extLst>
                <a:ext uri="{FF2B5EF4-FFF2-40B4-BE49-F238E27FC236}">
                  <a16:creationId xmlns:a16="http://schemas.microsoft.com/office/drawing/2014/main" id="{3076AA22-1523-B341-831E-B8168035AEEB}"/>
                </a:ext>
              </a:extLst>
            </p:cNvPr>
            <p:cNvSpPr txBox="1"/>
            <p:nvPr/>
          </p:nvSpPr>
          <p:spPr>
            <a:xfrm>
              <a:off x="0" y="-1"/>
              <a:ext cx="377303" cy="352597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1" name="TextBox 300">
              <a:extLst>
                <a:ext uri="{FF2B5EF4-FFF2-40B4-BE49-F238E27FC236}">
                  <a16:creationId xmlns:a16="http://schemas.microsoft.com/office/drawing/2014/main" id="{37337637-64BC-5044-9507-5A0177C36083}"/>
                </a:ext>
              </a:extLst>
            </p:cNvPr>
            <p:cNvSpPr txBox="1"/>
            <p:nvPr/>
          </p:nvSpPr>
          <p:spPr>
            <a:xfrm>
              <a:off x="6757756" y="0"/>
              <a:ext cx="377303" cy="352597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6439E59-F18D-5D41-95E6-2C96C9E8EA68}"/>
                </a:ext>
              </a:extLst>
            </p:cNvPr>
            <p:cNvSpPr txBox="1"/>
            <p:nvPr/>
          </p:nvSpPr>
          <p:spPr>
            <a:xfrm>
              <a:off x="7042444" y="6438462"/>
              <a:ext cx="5058767" cy="352597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900" b="1" dirty="0">
                  <a:solidFill>
                    <a:srgbClr val="836C6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WLD</a:t>
              </a:r>
              <a:r>
                <a:rPr lang="en-US" sz="900" dirty="0">
                  <a:solidFill>
                    <a:srgbClr val="836C6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World</a:t>
              </a:r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; </a:t>
              </a:r>
              <a:r>
                <a:rPr lang="en-US" sz="900" b="1" dirty="0">
                  <a:solidFill>
                    <a:srgbClr val="53006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EAS</a:t>
              </a:r>
              <a:r>
                <a:rPr lang="en-US" sz="900" dirty="0">
                  <a:solidFill>
                    <a:srgbClr val="53006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East Asia &amp; Pacific</a:t>
              </a:r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; </a:t>
              </a:r>
              <a:r>
                <a:rPr lang="en-US" sz="900" b="1" dirty="0">
                  <a:solidFill>
                    <a:srgbClr val="992AA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ECS</a:t>
              </a:r>
              <a:r>
                <a:rPr lang="en-US" sz="900" dirty="0">
                  <a:solidFill>
                    <a:srgbClr val="992AA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Europe &amp; Central Asia</a:t>
              </a:r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; </a:t>
              </a:r>
            </a:p>
            <a:p>
              <a:pPr algn="ctr"/>
              <a:r>
                <a:rPr lang="en-US" sz="900" b="1" dirty="0">
                  <a:solidFill>
                    <a:srgbClr val="74747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MEA</a:t>
              </a:r>
              <a:r>
                <a:rPr lang="en-US" sz="900" dirty="0">
                  <a:solidFill>
                    <a:srgbClr val="74747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Middle East &amp; North Africa</a:t>
              </a:r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; </a:t>
              </a:r>
              <a:r>
                <a:rPr lang="en-US" sz="900" b="1" dirty="0">
                  <a:solidFill>
                    <a:srgbClr val="FE9B0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SSF</a:t>
              </a:r>
              <a:r>
                <a:rPr lang="en-US" sz="900" dirty="0">
                  <a:solidFill>
                    <a:srgbClr val="FE9B0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Sub-Saharan Africa</a:t>
              </a:r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; </a:t>
              </a:r>
            </a:p>
            <a:p>
              <a:pPr algn="ctr"/>
              <a:r>
                <a:rPr lang="en-US" sz="900" b="1">
                  <a:solidFill>
                    <a:srgbClr val="2B8EB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LCN</a:t>
              </a:r>
              <a:r>
                <a:rPr lang="en-US" sz="900">
                  <a:solidFill>
                    <a:srgbClr val="2B8EB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900" dirty="0">
                  <a:solidFill>
                    <a:srgbClr val="2B8EB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Latin America &amp; Caribbean</a:t>
              </a:r>
              <a:r>
                <a:rPr lang="en-US" sz="900">
                  <a:latin typeface="Times New Roman" panose="02020603050405020304" pitchFamily="18" charset="0"/>
                  <a:cs typeface="Times New Roman" panose="02020603050405020304" pitchFamily="18" charset="0"/>
                </a:rPr>
                <a:t>; </a:t>
              </a:r>
              <a:r>
                <a:rPr lang="en-US" sz="900" b="1">
                  <a:solidFill>
                    <a:srgbClr val="69CB4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NAC</a:t>
              </a:r>
              <a:r>
                <a:rPr lang="en-US" sz="900">
                  <a:solidFill>
                    <a:srgbClr val="69CB4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900" dirty="0">
                  <a:solidFill>
                    <a:srgbClr val="69CB4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North America</a:t>
              </a:r>
            </a:p>
          </p:txBody>
        </p: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244CCB43-BFC3-0B48-9449-E1A90DCF5356}"/>
                </a:ext>
              </a:extLst>
            </p:cNvPr>
            <p:cNvSpPr txBox="1"/>
            <p:nvPr/>
          </p:nvSpPr>
          <p:spPr>
            <a:xfrm>
              <a:off x="2560008" y="4924087"/>
              <a:ext cx="2011680" cy="795528"/>
            </a:xfrm>
            <a:prstGeom prst="rect">
              <a:avLst/>
            </a:prstGeom>
            <a:noFill/>
            <a:ln w="19050">
              <a:solidFill>
                <a:srgbClr val="D4461A"/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Trans-Atlantic Slave Trade and 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European Colonization:</a:t>
              </a:r>
            </a:p>
            <a:p>
              <a:pPr algn="ctr"/>
              <a:r>
                <a:rPr lang="en-US" sz="1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P. falciparum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malaria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16</a:t>
              </a:r>
              <a:r>
                <a:rPr lang="en-US" sz="10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-19</a:t>
              </a:r>
              <a:r>
                <a:rPr lang="en-US" sz="10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Centuries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33B6D67-1294-8248-AECC-5ED00315A7B2}"/>
                </a:ext>
              </a:extLst>
            </p:cNvPr>
            <p:cNvCxnSpPr>
              <a:cxnSpLocks/>
              <a:endCxn id="222" idx="0"/>
            </p:cNvCxnSpPr>
            <p:nvPr/>
          </p:nvCxnSpPr>
          <p:spPr>
            <a:xfrm flipH="1">
              <a:off x="5757729" y="4597400"/>
              <a:ext cx="824046" cy="326687"/>
            </a:xfrm>
            <a:prstGeom prst="line">
              <a:avLst/>
            </a:prstGeom>
            <a:ln w="6350">
              <a:solidFill>
                <a:srgbClr val="A14BE5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62FEDB5-7ADB-9C4A-9753-D2993119592A}"/>
                </a:ext>
              </a:extLst>
            </p:cNvPr>
            <p:cNvCxnSpPr>
              <a:cxnSpLocks/>
              <a:stCxn id="224" idx="2"/>
            </p:cNvCxnSpPr>
            <p:nvPr/>
          </p:nvCxnSpPr>
          <p:spPr>
            <a:xfrm flipH="1">
              <a:off x="3962076" y="1363478"/>
              <a:ext cx="726348" cy="1211447"/>
            </a:xfrm>
            <a:prstGeom prst="line">
              <a:avLst/>
            </a:prstGeom>
            <a:ln w="6350">
              <a:solidFill>
                <a:srgbClr val="00905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0FDEC71-D45C-3649-B52C-D986849C8E72}"/>
                </a:ext>
              </a:extLst>
            </p:cNvPr>
            <p:cNvCxnSpPr>
              <a:cxnSpLocks/>
              <a:stCxn id="223" idx="0"/>
            </p:cNvCxnSpPr>
            <p:nvPr/>
          </p:nvCxnSpPr>
          <p:spPr>
            <a:xfrm flipV="1">
              <a:off x="3565848" y="4498975"/>
              <a:ext cx="0" cy="425112"/>
            </a:xfrm>
            <a:prstGeom prst="line">
              <a:avLst/>
            </a:prstGeom>
            <a:ln w="6350">
              <a:solidFill>
                <a:srgbClr val="D4461A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2771D240-18A3-3144-BE56-714FB8320650}"/>
                </a:ext>
              </a:extLst>
            </p:cNvPr>
            <p:cNvSpPr txBox="1"/>
            <p:nvPr/>
          </p:nvSpPr>
          <p:spPr>
            <a:xfrm>
              <a:off x="4751889" y="4924087"/>
              <a:ext cx="2011680" cy="795528"/>
            </a:xfrm>
            <a:prstGeom prst="rect">
              <a:avLst/>
            </a:prstGeom>
            <a:noFill/>
            <a:ln w="19050">
              <a:solidFill>
                <a:srgbClr val="A14BE5"/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International Air Travel: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Severe Acute Respiratory Syndrome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(SARS-CoV-1) Epidemic 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2002-2004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C69B22B-36FC-A643-9AE1-CD00E5DBD93F}"/>
                </a:ext>
              </a:extLst>
            </p:cNvPr>
            <p:cNvSpPr txBox="1"/>
            <p:nvPr/>
          </p:nvSpPr>
          <p:spPr>
            <a:xfrm>
              <a:off x="944556" y="564204"/>
              <a:ext cx="2011680" cy="799274"/>
            </a:xfrm>
            <a:prstGeom prst="rect">
              <a:avLst/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Post-Columbus Contact and 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European Colonization: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Smallpox, measles, and others</a:t>
              </a: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</a:t>
              </a:r>
              <a:r>
                <a:rPr lang="en-US" sz="10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-18</a:t>
              </a:r>
              <a:r>
                <a:rPr lang="en-US" sz="10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Centuries</a:t>
              </a:r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73B6437-8320-FC42-802D-4395D93A6178}"/>
                </a:ext>
              </a:extLst>
            </p:cNvPr>
            <p:cNvCxnSpPr>
              <a:cxnSpLocks/>
              <a:endCxn id="50" idx="2"/>
            </p:cNvCxnSpPr>
            <p:nvPr/>
          </p:nvCxnSpPr>
          <p:spPr>
            <a:xfrm flipH="1" flipV="1">
              <a:off x="1950396" y="1363478"/>
              <a:ext cx="1139168" cy="992372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7326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99</Words>
  <Application>Microsoft Macintosh PowerPoint</Application>
  <PresentationFormat>Widescreen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Benny Rice</dc:creator>
  <cp:lastModifiedBy>Benny Rice</cp:lastModifiedBy>
  <cp:revision>31</cp:revision>
  <dcterms:created xsi:type="dcterms:W3CDTF">2021-01-30T05:46:53Z</dcterms:created>
  <dcterms:modified xsi:type="dcterms:W3CDTF">2021-01-30T21:54:33Z</dcterms:modified>
</cp:coreProperties>
</file>

<file path=docProps/thumbnail.jpeg>
</file>